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62" r:id="rId5"/>
    <p:sldId id="263" r:id="rId6"/>
    <p:sldId id="264" r:id="rId7"/>
    <p:sldId id="265" r:id="rId8"/>
    <p:sldId id="266" r:id="rId9"/>
    <p:sldId id="260" r:id="rId10"/>
    <p:sldId id="267" r:id="rId11"/>
    <p:sldId id="269" r:id="rId12"/>
    <p:sldId id="270" r:id="rId13"/>
    <p:sldId id="259" r:id="rId14"/>
    <p:sldId id="27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9DE"/>
    <a:srgbClr val="D3DBE2"/>
    <a:srgbClr val="99CCFF"/>
    <a:srgbClr val="00CCFF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2363CA-23A3-45A4-B4F7-FA208077B896}" v="84" dt="2022-12-06T04:06:03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4422" autoAdjust="0"/>
  </p:normalViewPr>
  <p:slideViewPr>
    <p:cSldViewPr snapToGrid="0">
      <p:cViewPr varScale="1">
        <p:scale>
          <a:sx n="76" d="100"/>
          <a:sy n="76" d="100"/>
        </p:scale>
        <p:origin x="867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F984B-2669-4B10-920E-E0E051ED309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A37F6-70BE-4085-8D9B-966809E48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17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1.One of the most efficient rover and a prototype for Perseverance &amp; </a:t>
            </a:r>
            <a:r>
              <a:rPr lang="en-US" dirty="0" err="1"/>
              <a:t>Curosity</a:t>
            </a:r>
            <a:r>
              <a:rPr lang="en-US" dirty="0"/>
              <a:t> (Mars rovers)</a:t>
            </a:r>
          </a:p>
          <a:p>
            <a:r>
              <a:rPr lang="en-US" dirty="0"/>
              <a:t>2. Multi Purpose System: The Athlete rover is a multi purpose system capable of docking or mating with special purpose  devices including refueling stations, excavation </a:t>
            </a:r>
            <a:r>
              <a:rPr lang="en-US" dirty="0" err="1"/>
              <a:t>equipments</a:t>
            </a:r>
            <a:r>
              <a:rPr lang="en-US" dirty="0"/>
              <a:t> and different special end effector.</a:t>
            </a:r>
          </a:p>
          <a:p>
            <a:r>
              <a:rPr lang="en-US" dirty="0"/>
              <a:t>3. 6 DOF: It is a 6Dof manipulator leg for Wide Range Of Terrains.</a:t>
            </a:r>
          </a:p>
          <a:p>
            <a:r>
              <a:rPr lang="en-US" dirty="0"/>
              <a:t>4. Athlete has a capacity of 450kgs(990pounds) in Earth’s gravity with an added capability of docking multiple Athlete Vehicles together to support larger 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1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Here is the small clip of robot performing some of the tasks</a:t>
            </a:r>
          </a:p>
          <a:p>
            <a:pPr marL="228600" indent="-228600">
              <a:buAutoNum type="arabicPeriod"/>
            </a:pPr>
            <a:r>
              <a:rPr lang="en-US" dirty="0"/>
              <a:t>First it is homing the joints making sure the joints are in right positions</a:t>
            </a:r>
          </a:p>
          <a:p>
            <a:pPr marL="228600" indent="-228600">
              <a:buAutoNum type="arabicPeriod"/>
            </a:pPr>
            <a:r>
              <a:rPr lang="en-US" dirty="0"/>
              <a:t>Next it is in more compact position for storage and transportation</a:t>
            </a:r>
          </a:p>
          <a:p>
            <a:pPr marL="228600" indent="-228600">
              <a:buAutoNum type="arabicPeriod"/>
            </a:pPr>
            <a:r>
              <a:rPr lang="en-US" dirty="0"/>
              <a:t>Since there is a rolling joint near the wheels which helps it to steer when the robot is driven through wheels on a planar surface.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73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 this video it is walking with all the six legs using the GAIT system.</a:t>
            </a:r>
          </a:p>
          <a:p>
            <a:pPr marL="228600" indent="-228600">
              <a:buAutoNum type="arabicPeriod"/>
            </a:pPr>
            <a:r>
              <a:rPr lang="en-US" dirty="0"/>
              <a:t>The robot is approximately walking at a speed of 30m/s </a:t>
            </a:r>
          </a:p>
          <a:p>
            <a:pPr marL="228600" indent="-228600">
              <a:buAutoNum type="arabicPeriod"/>
            </a:pPr>
            <a:r>
              <a:rPr lang="en-US" dirty="0"/>
              <a:t>This video is speedup by 4X.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2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37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have seen that even after creating the URDF file from </a:t>
            </a:r>
            <a:r>
              <a:rPr lang="en-US" dirty="0" err="1"/>
              <a:t>Solidworks</a:t>
            </a:r>
            <a:r>
              <a:rPr lang="en-US" dirty="0"/>
              <a:t> we see some joints in some undesired position. </a:t>
            </a:r>
          </a:p>
          <a:p>
            <a:pPr marL="228600" indent="-228600">
              <a:buAutoNum type="arabicPeriod"/>
            </a:pPr>
            <a:r>
              <a:rPr lang="en-US" dirty="0"/>
              <a:t>Homing of these joints is very necessary to define the limiting angles</a:t>
            </a:r>
          </a:p>
          <a:p>
            <a:pPr marL="228600" indent="-228600">
              <a:buAutoNum type="arabicPeriod"/>
            </a:pPr>
            <a:r>
              <a:rPr lang="en-US" dirty="0"/>
              <a:t>We saw that joints to hold the position needed to implemented in the URDF file.</a:t>
            </a:r>
          </a:p>
          <a:p>
            <a:pPr marL="228600" indent="-228600">
              <a:buAutoNum type="arabicPeriod"/>
            </a:pPr>
            <a:r>
              <a:rPr lang="en-US" dirty="0"/>
              <a:t>The forces required to lift the body of 250 kgs in Gazebo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9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8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1.One of the most efficient rover after SPIRIT and OPPORTUNITY and is a  prototype for PERSEVERANCE &amp; CUROSITY.</a:t>
            </a:r>
          </a:p>
          <a:p>
            <a:r>
              <a:rPr lang="en-US" dirty="0"/>
              <a:t>2. Multi Purpose System: The Athlete rover is a multi purpose system capable of docking or mating with special purpose  devices including refueling stations, excavation </a:t>
            </a:r>
            <a:r>
              <a:rPr lang="en-US" dirty="0" err="1"/>
              <a:t>equipments</a:t>
            </a:r>
            <a:r>
              <a:rPr lang="en-US" dirty="0"/>
              <a:t> and different special end effector.</a:t>
            </a:r>
          </a:p>
          <a:p>
            <a:r>
              <a:rPr lang="en-US" dirty="0"/>
              <a:t>3. 6 DOF: It is a 6Dof manipulator leg for Wide Range Of Terrains.</a:t>
            </a:r>
          </a:p>
          <a:p>
            <a:r>
              <a:rPr lang="en-US" dirty="0"/>
              <a:t>4. Athlete has a capacity of 450kgs(990pounds) in Earth’s gravity with an added capability of docking multiple Athlete Vehicles together to support larger 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8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1.One of the most efficient rover and a prototype for Perseverance &amp; </a:t>
            </a:r>
            <a:r>
              <a:rPr lang="en-US" dirty="0" err="1"/>
              <a:t>Curosity</a:t>
            </a:r>
            <a:endParaRPr lang="en-US" dirty="0"/>
          </a:p>
          <a:p>
            <a:r>
              <a:rPr lang="en-US" dirty="0"/>
              <a:t>2. Multi Purpose System: The Athlete rover is a multi purpose system capable of docking or mating with special purpose  devices including refueling stations, excavation </a:t>
            </a:r>
            <a:r>
              <a:rPr lang="en-US" dirty="0" err="1"/>
              <a:t>equipments</a:t>
            </a:r>
            <a:r>
              <a:rPr lang="en-US" dirty="0"/>
              <a:t> and different special end effector.</a:t>
            </a:r>
          </a:p>
          <a:p>
            <a:r>
              <a:rPr lang="en-US" dirty="0"/>
              <a:t>3. 6 DOF: It is a 6Dof manipulator leg for Wide Range Of Terrains.</a:t>
            </a:r>
          </a:p>
          <a:p>
            <a:r>
              <a:rPr lang="en-US" dirty="0"/>
              <a:t>4. Athlete has a capacity of 450kgs(990pounds) in Earth’s gravity with an added capability of docking multiple Athlete Vehicles together to support larger 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1.One of the most efficient rover and a prototype for Perseverance &amp; </a:t>
            </a:r>
            <a:r>
              <a:rPr lang="en-US" dirty="0" err="1"/>
              <a:t>Curosity</a:t>
            </a:r>
            <a:endParaRPr lang="en-US" dirty="0"/>
          </a:p>
          <a:p>
            <a:r>
              <a:rPr lang="en-US" dirty="0"/>
              <a:t>2. Multi Purpose System: The Athlete rover is a multi purpose system capable of docking or mating with special purpose  devices including refueling stations, excavation </a:t>
            </a:r>
            <a:r>
              <a:rPr lang="en-US" dirty="0" err="1"/>
              <a:t>equipments</a:t>
            </a:r>
            <a:r>
              <a:rPr lang="en-US" dirty="0"/>
              <a:t> and different special end effector.</a:t>
            </a:r>
          </a:p>
          <a:p>
            <a:r>
              <a:rPr lang="en-US" dirty="0"/>
              <a:t>3. 6 DOF: It is a 6Dof manipulator leg for Wide Range Of Terrains.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67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1.One of the most efficient rover and a prototype for Perseverance &amp; </a:t>
            </a:r>
            <a:r>
              <a:rPr lang="en-US" dirty="0" err="1"/>
              <a:t>Curosity</a:t>
            </a:r>
            <a:endParaRPr lang="en-US" dirty="0"/>
          </a:p>
          <a:p>
            <a:r>
              <a:rPr lang="en-US" dirty="0"/>
              <a:t>2. Multi Purpose System: The Athlete rover is a multi purpose system capable of docking or mating with special purpose  devices including refueling stations, excavation </a:t>
            </a:r>
            <a:r>
              <a:rPr lang="en-US" dirty="0" err="1"/>
              <a:t>equipments</a:t>
            </a:r>
            <a:r>
              <a:rPr lang="en-US" dirty="0"/>
              <a:t> and different special end effector.</a:t>
            </a:r>
          </a:p>
          <a:p>
            <a:r>
              <a:rPr lang="en-US" dirty="0"/>
              <a:t>3. 6 DOF: It is a 6Dof manipulator leg for Wide Range Of Terrains.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3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1.One of the most efficient rover and a prototype for Perseverance &amp; </a:t>
            </a:r>
            <a:r>
              <a:rPr lang="en-US" dirty="0" err="1"/>
              <a:t>Curosity</a:t>
            </a:r>
            <a:endParaRPr lang="en-US" dirty="0"/>
          </a:p>
          <a:p>
            <a:r>
              <a:rPr lang="en-US" dirty="0"/>
              <a:t>2. Multi Purpose System: The Athlete rover is a multi purpose system capable of docking or mating with special purpose  devices including refueling stations, excavation </a:t>
            </a:r>
            <a:r>
              <a:rPr lang="en-US" dirty="0" err="1"/>
              <a:t>equipments</a:t>
            </a:r>
            <a:r>
              <a:rPr lang="en-US" dirty="0"/>
              <a:t> and different special end effector.</a:t>
            </a:r>
          </a:p>
          <a:p>
            <a:r>
              <a:rPr lang="en-US" dirty="0"/>
              <a:t>3. 6 DOF: It is a 6Dof manipulator leg for Wide Range Of Terrains.</a:t>
            </a:r>
          </a:p>
          <a:p>
            <a:r>
              <a:rPr lang="en-US" dirty="0"/>
              <a:t>5. It is capable of climbing the slop gradient of 35 degrees in rough terrains whereas 25 degrees for softer terrains like dust deposits on the moon’s surface.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55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25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robot is visualized in </a:t>
            </a:r>
            <a:r>
              <a:rPr lang="en-US" dirty="0" err="1"/>
              <a:t>Rviz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/>
              <a:t>We can see the joint rotations for every leg and respective links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A37F6-70BE-4085-8D9B-966809E488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0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B8CE-4F4B-674C-9030-102AC5988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8D2E1-7DE9-8630-584D-2EBB2E415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517FB-346E-7F33-482D-845E451F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F6314-920F-6E4C-62E0-8FD0E93C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9AE23-6FFA-68D9-002F-D2B4D723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4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0F3D-400D-97D5-FDAB-A986EAA1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4E0F6-0C36-8FD6-1D01-09378F433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A06C4-2AE9-D064-BE5A-F7D7FA17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4A370-F970-5877-0A4E-AEF7738CC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8A40C-042C-4815-726F-A71EDF89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7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F103D5-5AF0-116D-9395-7656F2BEC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08A8D-CD44-DA0A-CB0A-8475263BA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9C0DF-84E8-DAE8-857A-A937506F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DFBA3-8E9E-55B3-4482-561932AB1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5A7BA-FEB0-49AB-5D94-ECCCBB85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3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0998-279F-6B52-F4CD-EFFA773B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7D7F-926E-FE51-B174-AA210965A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85D5-FBFE-2949-E919-DF0C1BBC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2A106-DBA5-E8D9-05E0-E3307C83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51FEE-69A1-977A-DC96-C7349676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B2F5-DC3A-4CD1-9EBF-4E2C0616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C7D41-F150-E4F3-9E30-CEB956E3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10DD-F992-E466-08C8-86A9BB38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5F519-B78B-0893-5748-B3579CF9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BC17-B141-0F05-5A63-BA140ED59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51ED-D640-BF49-F68F-9F8F0D5F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731B-F02F-050E-473B-83AF5AEE8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97B87-C962-3933-F5E3-2AE8E079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96C4A-82AB-429F-2E04-8EE311B5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EC0F3-1BAD-BB25-004B-415AECAB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FF905-A744-A3E6-70E9-5C5877C4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B2EB3-7D7F-3ED4-D8E7-E84D1927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60180-B19F-9AF4-DDC6-7351BEB07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0594F-E362-58C7-8B80-51BAFBE08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2D833-31E8-52CA-C5EC-6ADFF701C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F1F1F-5594-51A5-F0FD-DB38E3281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BB31C-6EB6-03F0-7B2E-5D492258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677BBC-8464-25CF-4763-8145724C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2EA45E-A756-4EB6-3D4B-CB4418ED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48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01F0-EFE9-6C08-9233-E8453806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2C7B9-DA70-3004-711B-FB95C154E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F0DB1-8C61-99F8-6B50-C9FB4229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391F0-B9BD-8570-9796-8B0B57C4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2BC91-30F5-C70C-72FD-93F38847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DE41C-3B0A-7272-BD90-496C9B098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92C23-E762-6E03-0540-1059F1A1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2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3A01-CAD2-9D66-33A5-4235A3A7D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A3FAC-3753-C28C-C555-FEE1A7579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900A9-DEF1-3B47-2C22-5F4BEB341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169B3-48ED-FF6D-9DCF-BD1B00D7C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DEDCF-6077-BBF7-0C98-260B9696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82388-3062-B3E7-F7C0-CDAD22E8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8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8513-7C1B-65E5-04B3-0296BAD8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C10E3-74B6-5328-F344-2330203BE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B92DA-9014-D47F-7403-C87C8FE23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A65C4-A12F-A2A3-902B-AD8F00AC5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E961C-5795-3CFB-E811-F5AA7856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F1754-D11A-06C9-4C48-E0ADA4CF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4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69A04-B82C-1128-EC4F-D6FD2C9DD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630EB-97C4-0862-3E8C-1B25D7F0E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885E4-7932-0D7E-5E2C-C708867735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02CBF-5F3C-4539-8852-97E56EC61C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ABD1D-28B0-467F-9A02-F4CC03289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E016B-BD35-145C-8998-40D96DD8A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4AA68-624D-4AE2-B5A3-0E70C1845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4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7000" contrast="25000"/>
                    </a14:imgEffect>
                  </a14:imgLayer>
                </a14:imgProps>
              </a:ext>
            </a:extLst>
          </a:blip>
          <a:srcRect/>
          <a:tile tx="-762000" ty="0" sx="100000" sy="100000" flip="xy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B815E3-038D-05C7-E1A5-C19427129D1B}"/>
              </a:ext>
            </a:extLst>
          </p:cNvPr>
          <p:cNvSpPr txBox="1"/>
          <p:nvPr/>
        </p:nvSpPr>
        <p:spPr>
          <a:xfrm>
            <a:off x="267823" y="2067670"/>
            <a:ext cx="4386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Athlete Lunar Rover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3C300DA-158F-8740-8A89-5471226CE5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426" y="428240"/>
            <a:ext cx="3771110" cy="1885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4EE4CB-234F-CA80-2F1E-3AFC2112F59C}"/>
              </a:ext>
            </a:extLst>
          </p:cNvPr>
          <p:cNvSpPr txBox="1"/>
          <p:nvPr/>
        </p:nvSpPr>
        <p:spPr>
          <a:xfrm>
            <a:off x="9480331" y="3697532"/>
            <a:ext cx="271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-Harshal Shirsath (119247419)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Tarun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Trilokesh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(118450766)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D66A5-F074-7FF7-2422-346E87969B17}"/>
              </a:ext>
            </a:extLst>
          </p:cNvPr>
          <p:cNvSpPr txBox="1"/>
          <p:nvPr/>
        </p:nvSpPr>
        <p:spPr>
          <a:xfrm>
            <a:off x="9095127" y="3429000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2: 662 Robot Modelling</a:t>
            </a:r>
          </a:p>
        </p:txBody>
      </p:sp>
    </p:spTree>
    <p:extLst>
      <p:ext uri="{BB962C8B-B14F-4D97-AF65-F5344CB8AC3E}">
        <p14:creationId xmlns:p14="http://schemas.microsoft.com/office/powerpoint/2010/main" val="19181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8"/>
    </mc:Choice>
    <mc:Fallback xmlns="">
      <p:transition spd="slow" advTm="35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viz">
            <a:hlinkClick r:id="" action="ppaction://media"/>
            <a:extLst>
              <a:ext uri="{FF2B5EF4-FFF2-40B4-BE49-F238E27FC236}">
                <a16:creationId xmlns:a16="http://schemas.microsoft.com/office/drawing/2014/main" id="{C53D696E-B0C5-EEA1-D309-A1A62D513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7698" y="-56757"/>
            <a:ext cx="9716603" cy="60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9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al run">
            <a:hlinkClick r:id="" action="ppaction://media"/>
            <a:extLst>
              <a:ext uri="{FF2B5EF4-FFF2-40B4-BE49-F238E27FC236}">
                <a16:creationId xmlns:a16="http://schemas.microsoft.com/office/drawing/2014/main" id="{2419FDF3-E7AC-2DEA-F11C-C6705217CD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325" y="-1"/>
            <a:ext cx="10473349" cy="65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lking_final">
            <a:hlinkClick r:id="" action="ppaction://media"/>
            <a:extLst>
              <a:ext uri="{FF2B5EF4-FFF2-40B4-BE49-F238E27FC236}">
                <a16:creationId xmlns:a16="http://schemas.microsoft.com/office/drawing/2014/main" id="{0695D872-BBA9-181C-CD08-1105055F2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294" y="75674"/>
            <a:ext cx="9947411" cy="62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7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33E38-2772-CDAD-26A7-6CD4FB95D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8" y="1526458"/>
            <a:ext cx="6396878" cy="3805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82844C-03FF-5FDC-916A-F9C603F545CF}"/>
              </a:ext>
            </a:extLst>
          </p:cNvPr>
          <p:cNvSpPr txBox="1"/>
          <p:nvPr/>
        </p:nvSpPr>
        <p:spPr>
          <a:xfrm>
            <a:off x="6437671" y="1625782"/>
            <a:ext cx="5579806" cy="3606436"/>
          </a:xfrm>
          <a:prstGeom prst="rect">
            <a:avLst/>
          </a:prstGeom>
          <a:solidFill>
            <a:srgbClr val="D3DBE2"/>
          </a:solidFill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PROBLEMS FACED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URDF file export: The body after export did not maintain the set positions. 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Gazebo Spawning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Forces were not sufficient enough to lift the body. The PID tuning was necessary to get the desired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joint forces, to maintain the joint angles.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Controllers: Assigning controllers to all the 36 joints and controlling the joints with complete coordination.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Designing gait system for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hexpod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robot.(Left side of the slide).</a:t>
            </a:r>
          </a:p>
        </p:txBody>
      </p:sp>
    </p:spTree>
    <p:extLst>
      <p:ext uri="{BB962C8B-B14F-4D97-AF65-F5344CB8AC3E}">
        <p14:creationId xmlns:p14="http://schemas.microsoft.com/office/powerpoint/2010/main" val="379396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FE032-AED6-DB8F-9942-4333B518004C}"/>
              </a:ext>
            </a:extLst>
          </p:cNvPr>
          <p:cNvSpPr txBox="1"/>
          <p:nvPr/>
        </p:nvSpPr>
        <p:spPr>
          <a:xfrm>
            <a:off x="3877669" y="2644170"/>
            <a:ext cx="4436662" cy="1846659"/>
          </a:xfrm>
          <a:prstGeom prst="rect">
            <a:avLst/>
          </a:prstGeom>
          <a:solidFill>
            <a:srgbClr val="D2D9DE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Lesson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URDF file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 &amp;Forward Kinematics of hexapod robot.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Importance of joint damping and friction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PID tuning of joints</a:t>
            </a:r>
          </a:p>
        </p:txBody>
      </p:sp>
    </p:spTree>
    <p:extLst>
      <p:ext uri="{BB962C8B-B14F-4D97-AF65-F5344CB8AC3E}">
        <p14:creationId xmlns:p14="http://schemas.microsoft.com/office/powerpoint/2010/main" val="73774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4426D0-ADCF-9BC6-E3B0-1178FE055F90}"/>
              </a:ext>
            </a:extLst>
          </p:cNvPr>
          <p:cNvSpPr txBox="1"/>
          <p:nvPr/>
        </p:nvSpPr>
        <p:spPr>
          <a:xfrm>
            <a:off x="315309" y="4960500"/>
            <a:ext cx="7365651" cy="1446550"/>
          </a:xfrm>
          <a:prstGeom prst="rect">
            <a:avLst/>
          </a:prstGeom>
          <a:solidFill>
            <a:srgbClr val="D2D9DE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FUTURE SCOPE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Adding additional manipulators to the wheel for on ground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Enabling the robot to sense the environment using Cameras and Lidar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Adding IMU to the robot for better stability.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Application of multi agent systems.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41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E82539-78C3-8D7A-7D90-E9215A4D92B9}"/>
              </a:ext>
            </a:extLst>
          </p:cNvPr>
          <p:cNvSpPr txBox="1"/>
          <p:nvPr/>
        </p:nvSpPr>
        <p:spPr>
          <a:xfrm>
            <a:off x="140093" y="2014444"/>
            <a:ext cx="3404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badi" panose="020B0604020202020204" pitchFamily="34" charset="0"/>
              </a:rPr>
              <a:t>APPLICATION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6A6E66-CE3B-DD90-DFF0-D688A3B47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897" y="3078050"/>
            <a:ext cx="2817457" cy="36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1C0E5-33AB-9D16-0413-5530EB3A58A5}"/>
              </a:ext>
            </a:extLst>
          </p:cNvPr>
          <p:cNvSpPr txBox="1"/>
          <p:nvPr/>
        </p:nvSpPr>
        <p:spPr>
          <a:xfrm>
            <a:off x="140093" y="2727129"/>
            <a:ext cx="26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Efficient Lunar Rover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2539-78C3-8D7A-7D90-E9215A4D92B9}"/>
              </a:ext>
            </a:extLst>
          </p:cNvPr>
          <p:cNvSpPr txBox="1"/>
          <p:nvPr/>
        </p:nvSpPr>
        <p:spPr>
          <a:xfrm>
            <a:off x="140093" y="2014444"/>
            <a:ext cx="3404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badi" panose="020B0604020202020204" pitchFamily="34" charset="0"/>
              </a:rPr>
              <a:t>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6F9A6-52D3-F0F0-8370-8806B6532EB3}"/>
              </a:ext>
            </a:extLst>
          </p:cNvPr>
          <p:cNvSpPr txBox="1"/>
          <p:nvPr/>
        </p:nvSpPr>
        <p:spPr>
          <a:xfrm>
            <a:off x="189186" y="326030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9FE4D-58AB-2D5B-F20C-340BA1E2E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897" y="3078050"/>
            <a:ext cx="2817457" cy="36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1C0E5-33AB-9D16-0413-5530EB3A58A5}"/>
              </a:ext>
            </a:extLst>
          </p:cNvPr>
          <p:cNvSpPr txBox="1"/>
          <p:nvPr/>
        </p:nvSpPr>
        <p:spPr>
          <a:xfrm>
            <a:off x="140093" y="2727129"/>
            <a:ext cx="273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Efficient Lunar Rover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M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ulti-purpose system 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2539-78C3-8D7A-7D90-E9215A4D92B9}"/>
              </a:ext>
            </a:extLst>
          </p:cNvPr>
          <p:cNvSpPr txBox="1"/>
          <p:nvPr/>
        </p:nvSpPr>
        <p:spPr>
          <a:xfrm>
            <a:off x="140093" y="2014444"/>
            <a:ext cx="3404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badi" panose="020B0604020202020204" pitchFamily="34" charset="0"/>
              </a:rPr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E010E-DF87-F043-18EE-4F220B916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897" y="3078050"/>
            <a:ext cx="2817457" cy="36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4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1C0E5-33AB-9D16-0413-5530EB3A58A5}"/>
              </a:ext>
            </a:extLst>
          </p:cNvPr>
          <p:cNvSpPr txBox="1"/>
          <p:nvPr/>
        </p:nvSpPr>
        <p:spPr>
          <a:xfrm>
            <a:off x="140093" y="2727129"/>
            <a:ext cx="28071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Efficient Lunar Rover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M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ulti-purpose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6Dof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2539-78C3-8D7A-7D90-E9215A4D92B9}"/>
              </a:ext>
            </a:extLst>
          </p:cNvPr>
          <p:cNvSpPr txBox="1"/>
          <p:nvPr/>
        </p:nvSpPr>
        <p:spPr>
          <a:xfrm>
            <a:off x="140093" y="2014444"/>
            <a:ext cx="3404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badi" panose="020B0604020202020204" pitchFamily="34" charset="0"/>
              </a:rPr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DADE1-8219-B680-2D56-B02C6E66B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897" y="3078050"/>
            <a:ext cx="2817457" cy="36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1C0E5-33AB-9D16-0413-5530EB3A58A5}"/>
              </a:ext>
            </a:extLst>
          </p:cNvPr>
          <p:cNvSpPr txBox="1"/>
          <p:nvPr/>
        </p:nvSpPr>
        <p:spPr>
          <a:xfrm>
            <a:off x="140093" y="2727129"/>
            <a:ext cx="29695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Efficient Lunar Rover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M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ulti-purpose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6Dof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Larger payload capacity.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2539-78C3-8D7A-7D90-E9215A4D92B9}"/>
              </a:ext>
            </a:extLst>
          </p:cNvPr>
          <p:cNvSpPr txBox="1"/>
          <p:nvPr/>
        </p:nvSpPr>
        <p:spPr>
          <a:xfrm>
            <a:off x="140093" y="2014444"/>
            <a:ext cx="3404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badi" panose="020B0604020202020204" pitchFamily="34" charset="0"/>
              </a:rPr>
              <a:t>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E4654-EFE7-396B-4276-B87D368EC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897" y="3078050"/>
            <a:ext cx="2817457" cy="36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4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1C0E5-33AB-9D16-0413-5530EB3A58A5}"/>
              </a:ext>
            </a:extLst>
          </p:cNvPr>
          <p:cNvSpPr txBox="1"/>
          <p:nvPr/>
        </p:nvSpPr>
        <p:spPr>
          <a:xfrm>
            <a:off x="140093" y="2727129"/>
            <a:ext cx="29695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Efficient Lunar Rover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M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ulti-purpose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6Dof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Larger payload capacity.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Slope Climber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2539-78C3-8D7A-7D90-E9215A4D92B9}"/>
              </a:ext>
            </a:extLst>
          </p:cNvPr>
          <p:cNvSpPr txBox="1"/>
          <p:nvPr/>
        </p:nvSpPr>
        <p:spPr>
          <a:xfrm>
            <a:off x="140093" y="2014444"/>
            <a:ext cx="3404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badi" panose="020B0604020202020204" pitchFamily="34" charset="0"/>
              </a:rPr>
              <a:t>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4ED29-B7A9-6804-0E37-0E7796319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897" y="3078050"/>
            <a:ext cx="2817457" cy="36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brightnessContrast bright="-21000" contrast="51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3A1DE-4AE4-FC86-0E23-4CC3D2B100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4220" y="-1405537"/>
            <a:ext cx="2643560" cy="108204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DD39B7-3378-09F1-49A2-452928AD016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43050" y="1409700"/>
            <a:ext cx="0" cy="259496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9DC04-6AAF-2486-C207-0D874AF08C7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508250" y="1411781"/>
            <a:ext cx="0" cy="259496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2FB9D7-BAB9-AA75-B99B-0B433ADBB21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5168900" y="1409700"/>
            <a:ext cx="0" cy="259496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69EAB5-2F7F-06A5-FCD4-48A95D1BD4D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7518400" y="1499701"/>
            <a:ext cx="0" cy="259496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050A1A-0DBF-F7ED-D1FD-C6E86F5BE06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458200" y="1499700"/>
            <a:ext cx="0" cy="259496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E9870D-16A0-B344-82D9-FCDE73F6A30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0693400" y="1409700"/>
            <a:ext cx="0" cy="259496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7203D9-1D0F-D465-93EB-DE39D784044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43050" y="1739900"/>
            <a:ext cx="965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6E5709-2126-2576-9860-66E34A0D0A8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508250" y="1739900"/>
            <a:ext cx="26606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5E0A37-CF7B-B97C-D496-CE5913E37B0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5168900" y="1739900"/>
            <a:ext cx="2349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FD1E773-28DC-3A88-9357-8F2D958588D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458200" y="1739900"/>
            <a:ext cx="2235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518AE1F-E9A4-5220-191B-D3FF37F2611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7518400" y="1739900"/>
            <a:ext cx="939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835AEC-07AD-7D5C-49D3-7A2ECF8602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62330" y="14097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191mm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35FE1D-92BC-E1D1-C1E7-7270ABAE19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65501" y="14097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500mm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A2CC3F-7FFD-7B95-EA23-AAC8BE9C22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91442" y="14097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450mm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3B5613-731E-C4F0-509F-E108790663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15466" y="145110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300mm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00D710-52CE-9BEB-1BEE-7EDD04BDFA6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077784" y="145059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235mm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782B90-B7FB-C7AC-E175-EC3EB58DA757}"/>
              </a:ext>
            </a:extLst>
          </p:cNvPr>
          <p:cNvSpPr txBox="1"/>
          <p:nvPr/>
        </p:nvSpPr>
        <p:spPr>
          <a:xfrm>
            <a:off x="3341935" y="3922156"/>
            <a:ext cx="78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Femur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02345A-9397-5187-848B-EE1F651B50F1}"/>
              </a:ext>
            </a:extLst>
          </p:cNvPr>
          <p:cNvSpPr txBox="1"/>
          <p:nvPr/>
        </p:nvSpPr>
        <p:spPr>
          <a:xfrm>
            <a:off x="1252916" y="3922156"/>
            <a:ext cx="6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Coxa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41BE93-AC8F-B341-C06C-B5F2FED5A54D}"/>
              </a:ext>
            </a:extLst>
          </p:cNvPr>
          <p:cNvSpPr txBox="1"/>
          <p:nvPr/>
        </p:nvSpPr>
        <p:spPr>
          <a:xfrm>
            <a:off x="5963328" y="392215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Tibia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3C9677-7999-0C34-A9BB-38A2AF50176A}"/>
              </a:ext>
            </a:extLst>
          </p:cNvPr>
          <p:cNvSpPr txBox="1"/>
          <p:nvPr/>
        </p:nvSpPr>
        <p:spPr>
          <a:xfrm flipH="1">
            <a:off x="8078560" y="4088589"/>
            <a:ext cx="72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196770-0D13-F8F4-FECC-106E884D1D6A}"/>
              </a:ext>
            </a:extLst>
          </p:cNvPr>
          <p:cNvSpPr txBox="1"/>
          <p:nvPr/>
        </p:nvSpPr>
        <p:spPr>
          <a:xfrm>
            <a:off x="9416047" y="3897236"/>
            <a:ext cx="53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8B2372-886D-DA6E-E678-23CECC3D9E00}"/>
              </a:ext>
            </a:extLst>
          </p:cNvPr>
          <p:cNvSpPr txBox="1"/>
          <p:nvPr/>
        </p:nvSpPr>
        <p:spPr>
          <a:xfrm>
            <a:off x="10295694" y="460958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Wheel</a:t>
            </a:r>
          </a:p>
        </p:txBody>
      </p:sp>
    </p:spTree>
    <p:extLst>
      <p:ext uri="{BB962C8B-B14F-4D97-AF65-F5344CB8AC3E}">
        <p14:creationId xmlns:p14="http://schemas.microsoft.com/office/powerpoint/2010/main" val="218677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brightnessContrast bright="-21000" contrast="51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D182E7-2A9C-8EC3-F7FE-B010092986B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131397496"/>
              </p:ext>
            </p:extLst>
          </p:nvPr>
        </p:nvGraphicFramePr>
        <p:xfrm>
          <a:off x="3784676" y="770998"/>
          <a:ext cx="4622647" cy="531600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912039">
                  <a:extLst>
                    <a:ext uri="{9D8B030D-6E8A-4147-A177-3AD203B41FA5}">
                      <a16:colId xmlns:a16="http://schemas.microsoft.com/office/drawing/2014/main" val="3383641761"/>
                    </a:ext>
                  </a:extLst>
                </a:gridCol>
                <a:gridCol w="894521">
                  <a:extLst>
                    <a:ext uri="{9D8B030D-6E8A-4147-A177-3AD203B41FA5}">
                      <a16:colId xmlns:a16="http://schemas.microsoft.com/office/drawing/2014/main" val="4013330531"/>
                    </a:ext>
                  </a:extLst>
                </a:gridCol>
                <a:gridCol w="960463">
                  <a:extLst>
                    <a:ext uri="{9D8B030D-6E8A-4147-A177-3AD203B41FA5}">
                      <a16:colId xmlns:a16="http://schemas.microsoft.com/office/drawing/2014/main" val="1462831742"/>
                    </a:ext>
                  </a:extLst>
                </a:gridCol>
                <a:gridCol w="1073746">
                  <a:extLst>
                    <a:ext uri="{9D8B030D-6E8A-4147-A177-3AD203B41FA5}">
                      <a16:colId xmlns:a16="http://schemas.microsoft.com/office/drawing/2014/main" val="2748718143"/>
                    </a:ext>
                  </a:extLst>
                </a:gridCol>
                <a:gridCol w="781878">
                  <a:extLst>
                    <a:ext uri="{9D8B030D-6E8A-4147-A177-3AD203B41FA5}">
                      <a16:colId xmlns:a16="http://schemas.microsoft.com/office/drawing/2014/main" val="422688202"/>
                    </a:ext>
                  </a:extLst>
                </a:gridCol>
              </a:tblGrid>
              <a:tr h="77629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>
                          <a:effectLst/>
                        </a:rPr>
                        <a:t>θ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/>
                        <a:t>α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893135"/>
                  </a:ext>
                </a:extLst>
              </a:tr>
              <a:tr h="7566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>
                          <a:effectLst/>
                        </a:rPr>
                        <a:t>θ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endParaRPr lang="en-US" sz="1800" baseline="-2500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191mm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710882"/>
                  </a:ext>
                </a:extLst>
              </a:tr>
              <a:tr h="7566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>
                          <a:effectLst/>
                        </a:rPr>
                        <a:t>θ</a:t>
                      </a:r>
                      <a:r>
                        <a:rPr lang="en-US" sz="1800" baseline="-25000" dirty="0">
                          <a:effectLst/>
                        </a:rPr>
                        <a:t>2</a:t>
                      </a:r>
                      <a:endParaRPr lang="en-US" sz="1800" baseline="-2500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834852"/>
                  </a:ext>
                </a:extLst>
              </a:tr>
              <a:tr h="7566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>
                          <a:effectLst/>
                        </a:rPr>
                        <a:t>θ</a:t>
                      </a:r>
                      <a:r>
                        <a:rPr lang="en-US" sz="1800" baseline="-25000" dirty="0">
                          <a:effectLst/>
                        </a:rPr>
                        <a:t>3</a:t>
                      </a:r>
                      <a:endParaRPr lang="en-US" sz="1800" baseline="-2500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14432"/>
                  </a:ext>
                </a:extLst>
              </a:tr>
              <a:tr h="7566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>
                          <a:effectLst/>
                        </a:rPr>
                        <a:t>θ</a:t>
                      </a:r>
                      <a:r>
                        <a:rPr lang="en-US" sz="1800" baseline="-25000" dirty="0">
                          <a:effectLst/>
                        </a:rPr>
                        <a:t>4</a:t>
                      </a:r>
                      <a:endParaRPr lang="en-US" sz="1800" baseline="-2500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349970"/>
                  </a:ext>
                </a:extLst>
              </a:tr>
              <a:tr h="7566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>
                          <a:effectLst/>
                        </a:rPr>
                        <a:t>θ</a:t>
                      </a:r>
                      <a:r>
                        <a:rPr lang="en-US" sz="1800" baseline="-25000" dirty="0">
                          <a:effectLst/>
                        </a:rPr>
                        <a:t>5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235mm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814654"/>
                  </a:ext>
                </a:extLst>
              </a:tr>
              <a:tr h="7566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dirty="0">
                          <a:effectLst/>
                        </a:rPr>
                        <a:t>θ</a:t>
                      </a:r>
                      <a:r>
                        <a:rPr lang="en-US" sz="1800" baseline="-25000" dirty="0">
                          <a:effectLst/>
                        </a:rPr>
                        <a:t>6</a:t>
                      </a:r>
                      <a:endParaRPr lang="en-US" sz="1800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99535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4A6AA95-D303-21DF-1827-8027753871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76" y="0"/>
            <a:ext cx="167549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9CFE1-7F51-C622-8F7F-A8551071D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611" y="2269257"/>
            <a:ext cx="4096389" cy="48463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E12CB0-D93C-DFB5-D259-7B0C1A5CAD2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120462" y="6284890"/>
            <a:ext cx="6683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55651E-C380-F609-6F15-289374E898D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788861" y="5829981"/>
            <a:ext cx="0" cy="454909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18C1DE-DE21-C336-9A18-C6F2093E39E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293787" y="6284890"/>
            <a:ext cx="495074" cy="482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6350132-C98B-C01A-77B8-1F9A0A2B50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6608" y="6038199"/>
            <a:ext cx="40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F7B38A-D0C3-F8C3-FFA3-9BEC0193B9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49170" y="6475793"/>
            <a:ext cx="3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DF697E-941C-902E-411D-4F2E7182A7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4999" y="6088881"/>
            <a:ext cx="39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CDBBFA-9646-7828-3439-CA80C0592AB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247446" y="5638136"/>
            <a:ext cx="541415" cy="357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B2D8ED-E55D-6827-4B5F-05148AD5514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788861" y="5007071"/>
            <a:ext cx="0" cy="63106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EA76F7C-E5B2-C8D9-7AA9-E58BD04E1B4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154830" y="5643614"/>
            <a:ext cx="641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05CD69-6B12-4C11-D769-F3DD32F884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762520" y="4905755"/>
            <a:ext cx="40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81065B-A31F-0B18-63A6-9B5A31CD20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107" y="2395346"/>
            <a:ext cx="4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1DB815-A24E-F1E3-5918-10FD5C9B6A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85756" y="5687910"/>
            <a:ext cx="396704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2AC69B-F7F9-BC63-B00E-8C00249EAC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9972" y="3641341"/>
            <a:ext cx="458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1AE4B3-0ADE-9213-A619-619269E1A41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817977" y="3429000"/>
            <a:ext cx="0" cy="63106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BE76A71-E460-0222-7B91-A79CF6C67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88756" y="5405240"/>
            <a:ext cx="458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6EA2F91-FDD8-DAD7-98C8-0D2C006E240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285095" y="4071289"/>
            <a:ext cx="541415" cy="357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293FA48-1394-DF5D-9F73-9EE4531DD66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197483" y="4071289"/>
            <a:ext cx="641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D78D7D8-B50D-7BF7-2FCD-F4821BE5B4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85756" y="4244563"/>
            <a:ext cx="458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C0D5E0-6936-5286-CBE8-825CB909A3D6}"/>
              </a:ext>
            </a:extLst>
          </p:cNvPr>
          <p:cNvSpPr txBox="1"/>
          <p:nvPr/>
        </p:nvSpPr>
        <p:spPr>
          <a:xfrm>
            <a:off x="1522311" y="3154630"/>
            <a:ext cx="484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FA0C83-DB25-EFFC-84C2-3D41C63CD12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817977" y="2580012"/>
            <a:ext cx="55664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DE3431D-AA09-57A4-EACE-F119ED182A5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836139" y="1931168"/>
            <a:ext cx="11339" cy="657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AD66D49-9C03-A41A-DFA9-67CC7A4F586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282461" y="2588254"/>
            <a:ext cx="553678" cy="369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5521365-76DE-470B-765E-E93C474269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9972" y="2867492"/>
            <a:ext cx="40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75768D-249B-552F-1B0F-AFF8ABA435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6337" y="2269257"/>
            <a:ext cx="38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4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4B12D0-F2BB-9463-C8C9-22ADFF85607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1161696" y="1858086"/>
            <a:ext cx="685782" cy="20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1431F3-64BC-717C-6549-AE10767A7F8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836139" y="1184668"/>
            <a:ext cx="0" cy="680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318FCA1-C24F-9024-0E46-0F684E59082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279316" y="1878497"/>
            <a:ext cx="568162" cy="420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26F5907-F109-2DC3-8889-AAFDC78D3CD4}"/>
              </a:ext>
            </a:extLst>
          </p:cNvPr>
          <p:cNvSpPr txBox="1"/>
          <p:nvPr/>
        </p:nvSpPr>
        <p:spPr>
          <a:xfrm>
            <a:off x="1005764" y="2097327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BA5B4EF-B6D7-4CB1-C3C8-68F9CBBABF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5643" y="151304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021CCCA-4CF7-6909-C9FD-C91747996F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85220" y="1262902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8699BB6-DC6B-EEF6-E89B-05C868EE739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215100" y="502276"/>
            <a:ext cx="6114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C59BE45-B5B1-7629-94BF-C03FD961342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1345873" y="182655"/>
            <a:ext cx="480637" cy="31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0F37B208-EAF5-B6A0-D51B-B88FDC969E6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32610" y="431435"/>
            <a:ext cx="38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D4481C3-A2DE-5815-09B7-3F48C2684982}"/>
              </a:ext>
            </a:extLst>
          </p:cNvPr>
          <p:cNvSpPr txBox="1"/>
          <p:nvPr/>
        </p:nvSpPr>
        <p:spPr>
          <a:xfrm>
            <a:off x="1059858" y="-38529"/>
            <a:ext cx="37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baseline="-25000" dirty="0"/>
              <a:t>5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58FFE2C-0D64-AAD1-0A61-3775D971FFC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1796170" y="114300"/>
            <a:ext cx="21807" cy="387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3EFF7AB-C284-0417-57AD-70F17431DF38}"/>
              </a:ext>
            </a:extLst>
          </p:cNvPr>
          <p:cNvSpPr txBox="1"/>
          <p:nvPr/>
        </p:nvSpPr>
        <p:spPr>
          <a:xfrm>
            <a:off x="1963751" y="503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07335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998</Words>
  <Application>Microsoft Office PowerPoint</Application>
  <PresentationFormat>Widescreen</PresentationFormat>
  <Paragraphs>156</Paragraphs>
  <Slides>15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Abadi</vt:lpstr>
      <vt:lpstr>Angsana New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Harshal Shirsath</dc:creator>
  <cp:lastModifiedBy>Harshal Shirsath</cp:lastModifiedBy>
  <cp:revision>12</cp:revision>
  <dcterms:created xsi:type="dcterms:W3CDTF">2022-12-04T09:08:44Z</dcterms:created>
  <dcterms:modified xsi:type="dcterms:W3CDTF">2022-12-06T04:08:35Z</dcterms:modified>
</cp:coreProperties>
</file>